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4" r:id="rId6"/>
    <p:sldId id="263" r:id="rId7"/>
    <p:sldId id="265" r:id="rId8"/>
    <p:sldId id="266" r:id="rId9"/>
    <p:sldId id="267" r:id="rId10"/>
    <p:sldId id="269" r:id="rId11"/>
    <p:sldId id="268" r:id="rId12"/>
    <p:sldId id="270" r:id="rId13"/>
    <p:sldId id="271" r:id="rId14"/>
    <p:sldId id="272" r:id="rId15"/>
    <p:sldId id="283" r:id="rId16"/>
    <p:sldId id="284" r:id="rId17"/>
    <p:sldId id="285" r:id="rId18"/>
    <p:sldId id="291" r:id="rId19"/>
    <p:sldId id="287" r:id="rId20"/>
    <p:sldId id="289" r:id="rId21"/>
    <p:sldId id="288" r:id="rId22"/>
    <p:sldId id="281" r:id="rId23"/>
    <p:sldId id="292" r:id="rId24"/>
    <p:sldId id="293" r:id="rId25"/>
    <p:sldId id="294" r:id="rId26"/>
    <p:sldId id="295" r:id="rId27"/>
    <p:sldId id="296" r:id="rId28"/>
    <p:sldId id="273" r:id="rId29"/>
    <p:sldId id="274" r:id="rId30"/>
    <p:sldId id="275" r:id="rId31"/>
    <p:sldId id="276" r:id="rId32"/>
    <p:sldId id="277" r:id="rId33"/>
    <p:sldId id="278" r:id="rId34"/>
    <p:sldId id="2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nt dubey" initials="ad" lastIdx="1" clrIdx="0">
    <p:extLst>
      <p:ext uri="{19B8F6BF-5375-455C-9EA6-DF929625EA0E}">
        <p15:presenceInfo xmlns:p15="http://schemas.microsoft.com/office/powerpoint/2012/main" userId="bbc5c320d41682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6/20/2022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6/20/2022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6/20/2022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6/20/2022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6/20/2022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www.w3school.com/" TargetMode="External"/><Relationship Id="rId7" Type="http://schemas.openxmlformats.org/officeDocument/2006/relationships/hyperlink" Target="https://www.google.com/" TargetMode="External"/><Relationship Id="rId2" Type="http://schemas.openxmlformats.org/officeDocument/2006/relationships/hyperlink" Target="http://www.php.net.in/" TargetMode="External"/><Relationship Id="rId1" Type="http://schemas.openxmlformats.org/officeDocument/2006/relationships/slideLayout" Target="../slideLayouts/slideLayout2.xml"/><Relationship Id="rId6" Type="http://schemas.openxmlformats.org/officeDocument/2006/relationships/hyperlink" Target="http://www.wikepedia.com/" TargetMode="External"/><Relationship Id="rId5" Type="http://schemas.openxmlformats.org/officeDocument/2006/relationships/hyperlink" Target="https://www.geeksforgeeks.org/" TargetMode="External"/><Relationship Id="rId4" Type="http://schemas.openxmlformats.org/officeDocument/2006/relationships/hyperlink" Target="https://www.tutorialrepublic.com/twitter-bootstrap-tutorial/bootstrap-grid-system.php"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64" name="Rectangle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Rectangle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76055" y="2109044"/>
            <a:ext cx="4775075" cy="1476839"/>
          </a:xfrm>
        </p:spPr>
        <p:txBody>
          <a:bodyPr>
            <a:normAutofit/>
          </a:bodyPr>
          <a:lstStyle/>
          <a:p>
            <a:r>
              <a:rPr lang="en-US" sz="4400" dirty="0" err="1">
                <a:solidFill>
                  <a:schemeClr val="tx1"/>
                </a:solidFill>
              </a:rPr>
              <a:t>Bakersvilla</a:t>
            </a:r>
            <a:br>
              <a:rPr lang="en-US" sz="4400" dirty="0">
                <a:solidFill>
                  <a:schemeClr val="tx1"/>
                </a:solidFill>
              </a:rPr>
            </a:br>
            <a:r>
              <a:rPr lang="en-US" sz="1600" dirty="0">
                <a:solidFill>
                  <a:schemeClr val="tx1"/>
                </a:solidFill>
              </a:rPr>
              <a:t>An online bakery management system</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276055" y="3845858"/>
            <a:ext cx="4775075" cy="1037037"/>
          </a:xfrm>
        </p:spPr>
        <p:txBody>
          <a:bodyPr>
            <a:normAutofit fontScale="70000" lnSpcReduction="20000"/>
          </a:bodyPr>
          <a:lstStyle/>
          <a:p>
            <a:r>
              <a:rPr lang="en-US" b="1" dirty="0">
                <a:solidFill>
                  <a:schemeClr val="tx1"/>
                </a:solidFill>
              </a:rPr>
              <a:t>A Project by :</a:t>
            </a:r>
          </a:p>
          <a:p>
            <a:r>
              <a:rPr lang="en-US" dirty="0">
                <a:solidFill>
                  <a:schemeClr val="tx1"/>
                </a:solidFill>
              </a:rPr>
              <a:t>Dubey Anant Jitendra</a:t>
            </a:r>
          </a:p>
          <a:p>
            <a:r>
              <a:rPr lang="en-US" dirty="0" err="1">
                <a:solidFill>
                  <a:schemeClr val="tx1"/>
                </a:solidFill>
              </a:rPr>
              <a:t>Gangurde</a:t>
            </a:r>
            <a:r>
              <a:rPr lang="en-US" dirty="0">
                <a:solidFill>
                  <a:schemeClr val="tx1"/>
                </a:solidFill>
              </a:rPr>
              <a:t> </a:t>
            </a:r>
            <a:r>
              <a:rPr lang="en-US" dirty="0" err="1">
                <a:solidFill>
                  <a:schemeClr val="tx1"/>
                </a:solidFill>
              </a:rPr>
              <a:t>Sukrut</a:t>
            </a:r>
            <a:r>
              <a:rPr lang="en-US" dirty="0">
                <a:solidFill>
                  <a:schemeClr val="tx1"/>
                </a:solidFill>
              </a:rPr>
              <a:t> Sunil</a:t>
            </a:r>
          </a:p>
          <a:p>
            <a:r>
              <a:rPr lang="en-US" dirty="0">
                <a:solidFill>
                  <a:schemeClr val="tx1"/>
                </a:solidFill>
              </a:rPr>
              <a:t>Gaikwad </a:t>
            </a:r>
            <a:r>
              <a:rPr lang="en-US" dirty="0" err="1">
                <a:solidFill>
                  <a:schemeClr val="tx1"/>
                </a:solidFill>
              </a:rPr>
              <a:t>Punam</a:t>
            </a:r>
            <a:r>
              <a:rPr lang="en-US" dirty="0">
                <a:solidFill>
                  <a:schemeClr val="tx1"/>
                </a:solidFill>
              </a:rPr>
              <a:t> </a:t>
            </a:r>
            <a:r>
              <a:rPr lang="en-US" dirty="0" err="1">
                <a:solidFill>
                  <a:schemeClr val="tx1"/>
                </a:solidFill>
              </a:rPr>
              <a:t>Himmatrao</a:t>
            </a:r>
            <a:endParaRPr lang="en-US" dirty="0">
              <a:solidFill>
                <a:schemeClr val="tx1"/>
              </a:solidFill>
            </a:endParaRPr>
          </a:p>
          <a:p>
            <a:r>
              <a:rPr lang="en-US" dirty="0" err="1">
                <a:solidFill>
                  <a:schemeClr val="tx1"/>
                </a:solidFill>
              </a:rPr>
              <a:t>Deore</a:t>
            </a:r>
            <a:r>
              <a:rPr lang="en-US" dirty="0">
                <a:solidFill>
                  <a:schemeClr val="tx1"/>
                </a:solidFill>
              </a:rPr>
              <a:t> </a:t>
            </a:r>
            <a:r>
              <a:rPr lang="en-US" dirty="0" err="1">
                <a:solidFill>
                  <a:schemeClr val="tx1"/>
                </a:solidFill>
              </a:rPr>
              <a:t>Harshada</a:t>
            </a:r>
            <a:r>
              <a:rPr lang="en-US" dirty="0">
                <a:solidFill>
                  <a:schemeClr val="tx1"/>
                </a:solidFill>
              </a:rPr>
              <a:t> </a:t>
            </a:r>
            <a:r>
              <a:rPr lang="en-US" dirty="0" err="1">
                <a:solidFill>
                  <a:schemeClr val="tx1"/>
                </a:solidFill>
              </a:rPr>
              <a:t>Vinaykumar</a:t>
            </a:r>
            <a:endParaRPr lang="en-US" dirty="0">
              <a:solidFill>
                <a:schemeClr val="tx1"/>
              </a:solidFill>
            </a:endParaRP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System Modules</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a:bodyPr>
          <a:lstStyle/>
          <a:p>
            <a:pPr algn="just">
              <a:buFont typeface="Arial" panose="020B0604020202020204" pitchFamily="34" charset="0"/>
              <a:buChar char="•"/>
            </a:pPr>
            <a:r>
              <a:rPr lang="en-US" sz="2000" b="1" dirty="0"/>
              <a:t>User Registration </a:t>
            </a:r>
            <a:r>
              <a:rPr lang="en-US" sz="2000" dirty="0"/>
              <a:t>: User can register on the system and get his online account on site.</a:t>
            </a:r>
          </a:p>
          <a:p>
            <a:pPr algn="just">
              <a:buFont typeface="Arial" panose="020B0604020202020204" pitchFamily="34" charset="0"/>
              <a:buChar char="•"/>
            </a:pPr>
            <a:r>
              <a:rPr lang="en-US" sz="2000" b="1" dirty="0"/>
              <a:t>User Login </a:t>
            </a:r>
            <a:r>
              <a:rPr lang="en-US" sz="2000" dirty="0"/>
              <a:t>: User can login to system and check various bakery items.</a:t>
            </a:r>
          </a:p>
          <a:p>
            <a:pPr algn="just">
              <a:buFont typeface="Arial" panose="020B0604020202020204" pitchFamily="34" charset="0"/>
              <a:buChar char="•"/>
            </a:pPr>
            <a:r>
              <a:rPr lang="en-US" sz="2000" b="1" dirty="0"/>
              <a:t>Product Categories </a:t>
            </a:r>
            <a:r>
              <a:rPr lang="en-US" sz="2000" dirty="0"/>
              <a:t>: The bakery products are arranged and can be viewed in categories.</a:t>
            </a:r>
          </a:p>
          <a:p>
            <a:pPr algn="just">
              <a:buFont typeface="Arial" panose="020B0604020202020204" pitchFamily="34" charset="0"/>
              <a:buChar char="•"/>
            </a:pPr>
            <a:r>
              <a:rPr lang="en-US" sz="2000" b="1" dirty="0"/>
              <a:t>Add to cart </a:t>
            </a:r>
            <a:r>
              <a:rPr lang="en-US" sz="2000" dirty="0"/>
              <a:t>: Users can add new items to cart.</a:t>
            </a:r>
          </a:p>
          <a:p>
            <a:pPr algn="just">
              <a:buFont typeface="Arial" panose="020B0604020202020204" pitchFamily="34" charset="0"/>
              <a:buChar char="•"/>
            </a:pPr>
            <a:r>
              <a:rPr lang="en-US" sz="2000" b="1" dirty="0"/>
              <a:t>Feedback</a:t>
            </a:r>
            <a:r>
              <a:rPr lang="en-US" sz="2000" dirty="0"/>
              <a:t> : Users can give feedback to shop owners and admin.</a:t>
            </a:r>
          </a:p>
        </p:txBody>
      </p:sp>
    </p:spTree>
    <p:extLst>
      <p:ext uri="{BB962C8B-B14F-4D97-AF65-F5344CB8AC3E}">
        <p14:creationId xmlns:p14="http://schemas.microsoft.com/office/powerpoint/2010/main" val="1404233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614526" y="3001743"/>
            <a:ext cx="3325906" cy="854512"/>
          </a:xfrm>
        </p:spPr>
        <p:txBody>
          <a:bodyPr/>
          <a:lstStyle/>
          <a:p>
            <a:pPr algn="ctr"/>
            <a:r>
              <a:rPr lang="en-IN" dirty="0"/>
              <a:t>E-R Diagram</a:t>
            </a:r>
          </a:p>
        </p:txBody>
      </p:sp>
      <p:pic>
        <p:nvPicPr>
          <p:cNvPr id="5" name="Content Placeholder 4">
            <a:extLst>
              <a:ext uri="{FF2B5EF4-FFF2-40B4-BE49-F238E27FC236}">
                <a16:creationId xmlns:a16="http://schemas.microsoft.com/office/drawing/2014/main" id="{3AF1575D-CC01-4F13-8309-0D551316A2AD}"/>
              </a:ext>
            </a:extLst>
          </p:cNvPr>
          <p:cNvPicPr>
            <a:picLocks noGrp="1" noChangeAspect="1"/>
          </p:cNvPicPr>
          <p:nvPr>
            <p:ph idx="1"/>
          </p:nvPr>
        </p:nvPicPr>
        <p:blipFill>
          <a:blip r:embed="rId2"/>
          <a:stretch>
            <a:fillRect/>
          </a:stretch>
        </p:blipFill>
        <p:spPr>
          <a:xfrm>
            <a:off x="6498533" y="481237"/>
            <a:ext cx="5136776" cy="5895525"/>
          </a:xfrm>
        </p:spPr>
      </p:pic>
    </p:spTree>
    <p:extLst>
      <p:ext uri="{BB962C8B-B14F-4D97-AF65-F5344CB8AC3E}">
        <p14:creationId xmlns:p14="http://schemas.microsoft.com/office/powerpoint/2010/main" val="388185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C5FE57A-D56D-47EC-A717-B2D8EF25A100}"/>
              </a:ext>
            </a:extLst>
          </p:cNvPr>
          <p:cNvPicPr>
            <a:picLocks noGrp="1" noChangeAspect="1"/>
          </p:cNvPicPr>
          <p:nvPr>
            <p:ph idx="1"/>
          </p:nvPr>
        </p:nvPicPr>
        <p:blipFill>
          <a:blip r:embed="rId2"/>
          <a:stretch>
            <a:fillRect/>
          </a:stretch>
        </p:blipFill>
        <p:spPr>
          <a:xfrm>
            <a:off x="6096000" y="742663"/>
            <a:ext cx="5611906" cy="5372673"/>
          </a:xfrm>
        </p:spPr>
      </p:pic>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614526" y="3001743"/>
            <a:ext cx="3325906" cy="854512"/>
          </a:xfrm>
        </p:spPr>
        <p:txBody>
          <a:bodyPr>
            <a:normAutofit fontScale="90000"/>
          </a:bodyPr>
          <a:lstStyle/>
          <a:p>
            <a:pPr algn="ctr"/>
            <a:r>
              <a:rPr lang="en-IN" dirty="0"/>
              <a:t>Class Diagram</a:t>
            </a:r>
          </a:p>
        </p:txBody>
      </p:sp>
    </p:spTree>
    <p:extLst>
      <p:ext uri="{BB962C8B-B14F-4D97-AF65-F5344CB8AC3E}">
        <p14:creationId xmlns:p14="http://schemas.microsoft.com/office/powerpoint/2010/main" val="3951659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82AC12-15C4-4354-87F7-235D0DC87EBA}"/>
              </a:ext>
            </a:extLst>
          </p:cNvPr>
          <p:cNvPicPr>
            <a:picLocks noGrp="1" noChangeAspect="1"/>
          </p:cNvPicPr>
          <p:nvPr>
            <p:ph idx="1"/>
          </p:nvPr>
        </p:nvPicPr>
        <p:blipFill>
          <a:blip r:embed="rId2"/>
          <a:stretch>
            <a:fillRect/>
          </a:stretch>
        </p:blipFill>
        <p:spPr>
          <a:xfrm>
            <a:off x="5199530" y="374883"/>
            <a:ext cx="7310448" cy="6108233"/>
          </a:xfrm>
        </p:spPr>
      </p:pic>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614526" y="3001743"/>
            <a:ext cx="3325906" cy="854512"/>
          </a:xfrm>
        </p:spPr>
        <p:txBody>
          <a:bodyPr>
            <a:normAutofit fontScale="90000"/>
          </a:bodyPr>
          <a:lstStyle/>
          <a:p>
            <a:pPr algn="ctr"/>
            <a:r>
              <a:rPr lang="en-IN" dirty="0"/>
              <a:t>Use Case Diagram</a:t>
            </a:r>
          </a:p>
        </p:txBody>
      </p:sp>
    </p:spTree>
    <p:extLst>
      <p:ext uri="{BB962C8B-B14F-4D97-AF65-F5344CB8AC3E}">
        <p14:creationId xmlns:p14="http://schemas.microsoft.com/office/powerpoint/2010/main" val="57687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C3E5B9-2D54-43B5-9512-4129F95157BC}"/>
              </a:ext>
            </a:extLst>
          </p:cNvPr>
          <p:cNvPicPr>
            <a:picLocks noGrp="1" noChangeAspect="1"/>
          </p:cNvPicPr>
          <p:nvPr>
            <p:ph idx="1"/>
          </p:nvPr>
        </p:nvPicPr>
        <p:blipFill>
          <a:blip r:embed="rId2"/>
          <a:stretch>
            <a:fillRect/>
          </a:stretch>
        </p:blipFill>
        <p:spPr>
          <a:xfrm>
            <a:off x="6626891" y="353059"/>
            <a:ext cx="5179625" cy="6151882"/>
          </a:xfrm>
        </p:spPr>
      </p:pic>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614526" y="3001743"/>
            <a:ext cx="3325906" cy="854512"/>
          </a:xfrm>
        </p:spPr>
        <p:txBody>
          <a:bodyPr>
            <a:normAutofit fontScale="90000"/>
          </a:bodyPr>
          <a:lstStyle/>
          <a:p>
            <a:pPr algn="ctr"/>
            <a:r>
              <a:rPr lang="en-IN" dirty="0"/>
              <a:t>Sequence Diagram for User</a:t>
            </a:r>
          </a:p>
        </p:txBody>
      </p:sp>
    </p:spTree>
    <p:extLst>
      <p:ext uri="{BB962C8B-B14F-4D97-AF65-F5344CB8AC3E}">
        <p14:creationId xmlns:p14="http://schemas.microsoft.com/office/powerpoint/2010/main" val="3528951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340233-1477-410C-93FC-20DBD7D9C273}"/>
              </a:ext>
            </a:extLst>
          </p:cNvPr>
          <p:cNvPicPr>
            <a:picLocks noGrp="1" noChangeAspect="1"/>
          </p:cNvPicPr>
          <p:nvPr>
            <p:ph idx="1"/>
          </p:nvPr>
        </p:nvPicPr>
        <p:blipFill>
          <a:blip r:embed="rId2"/>
          <a:stretch>
            <a:fillRect/>
          </a:stretch>
        </p:blipFill>
        <p:spPr>
          <a:xfrm>
            <a:off x="6096000" y="415225"/>
            <a:ext cx="5796461" cy="6027550"/>
          </a:xfrm>
        </p:spPr>
      </p:pic>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614526" y="3001743"/>
            <a:ext cx="3325906" cy="854512"/>
          </a:xfrm>
        </p:spPr>
        <p:txBody>
          <a:bodyPr>
            <a:normAutofit fontScale="90000"/>
          </a:bodyPr>
          <a:lstStyle/>
          <a:p>
            <a:pPr algn="ctr"/>
            <a:r>
              <a:rPr lang="en-IN" dirty="0"/>
              <a:t>Sequence Diagram for Admin</a:t>
            </a:r>
          </a:p>
        </p:txBody>
      </p:sp>
    </p:spTree>
    <p:extLst>
      <p:ext uri="{BB962C8B-B14F-4D97-AF65-F5344CB8AC3E}">
        <p14:creationId xmlns:p14="http://schemas.microsoft.com/office/powerpoint/2010/main" val="2665333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5AAE27-1530-44BF-8B7D-8FA32C2C4033}"/>
              </a:ext>
            </a:extLst>
          </p:cNvPr>
          <p:cNvPicPr>
            <a:picLocks noGrp="1" noChangeAspect="1"/>
          </p:cNvPicPr>
          <p:nvPr>
            <p:ph idx="1"/>
          </p:nvPr>
        </p:nvPicPr>
        <p:blipFill>
          <a:blip r:embed="rId2"/>
          <a:stretch>
            <a:fillRect/>
          </a:stretch>
        </p:blipFill>
        <p:spPr>
          <a:xfrm>
            <a:off x="3640550" y="403241"/>
            <a:ext cx="1485520" cy="6051518"/>
          </a:xfrm>
        </p:spPr>
      </p:pic>
      <p:sp>
        <p:nvSpPr>
          <p:cNvPr id="7" name="Title 1">
            <a:extLst>
              <a:ext uri="{FF2B5EF4-FFF2-40B4-BE49-F238E27FC236}">
                <a16:creationId xmlns:a16="http://schemas.microsoft.com/office/drawing/2014/main" id="{EB912D03-69E8-49C3-94D5-689033DD17AE}"/>
              </a:ext>
            </a:extLst>
          </p:cNvPr>
          <p:cNvSpPr txBox="1">
            <a:spLocks/>
          </p:cNvSpPr>
          <p:nvPr/>
        </p:nvSpPr>
        <p:spPr>
          <a:xfrm>
            <a:off x="5255501" y="3001744"/>
            <a:ext cx="3405710" cy="85451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dirty="0"/>
              <a:t>Activity Diagram for Admin</a:t>
            </a:r>
          </a:p>
        </p:txBody>
      </p:sp>
      <p:sp>
        <p:nvSpPr>
          <p:cNvPr id="8" name="Title 1">
            <a:extLst>
              <a:ext uri="{FF2B5EF4-FFF2-40B4-BE49-F238E27FC236}">
                <a16:creationId xmlns:a16="http://schemas.microsoft.com/office/drawing/2014/main" id="{347E3035-D9B0-493D-8EE4-13C444CD1CA8}"/>
              </a:ext>
            </a:extLst>
          </p:cNvPr>
          <p:cNvSpPr txBox="1">
            <a:spLocks/>
          </p:cNvSpPr>
          <p:nvPr/>
        </p:nvSpPr>
        <p:spPr>
          <a:xfrm>
            <a:off x="324913" y="3001744"/>
            <a:ext cx="3405710" cy="85451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dirty="0"/>
              <a:t>Activity Diagram for User</a:t>
            </a:r>
          </a:p>
        </p:txBody>
      </p:sp>
      <p:pic>
        <p:nvPicPr>
          <p:cNvPr id="12" name="Content Placeholder 4">
            <a:extLst>
              <a:ext uri="{FF2B5EF4-FFF2-40B4-BE49-F238E27FC236}">
                <a16:creationId xmlns:a16="http://schemas.microsoft.com/office/drawing/2014/main" id="{0D4C002F-E66B-4C92-9D46-F8E74BE25F09}"/>
              </a:ext>
            </a:extLst>
          </p:cNvPr>
          <p:cNvPicPr>
            <a:picLocks noChangeAspect="1"/>
          </p:cNvPicPr>
          <p:nvPr/>
        </p:nvPicPr>
        <p:blipFill>
          <a:blip r:embed="rId3"/>
          <a:srcRect/>
          <a:stretch/>
        </p:blipFill>
        <p:spPr>
          <a:xfrm>
            <a:off x="8575838" y="394501"/>
            <a:ext cx="3239305" cy="6060258"/>
          </a:xfrm>
          <a:prstGeom prst="rect">
            <a:avLst/>
          </a:prstGeom>
        </p:spPr>
      </p:pic>
    </p:spTree>
    <p:extLst>
      <p:ext uri="{BB962C8B-B14F-4D97-AF65-F5344CB8AC3E}">
        <p14:creationId xmlns:p14="http://schemas.microsoft.com/office/powerpoint/2010/main" val="141268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85EAE4-0B5D-4D7E-9227-8974EA36F7F1}"/>
              </a:ext>
            </a:extLst>
          </p:cNvPr>
          <p:cNvPicPr>
            <a:picLocks noGrp="1" noChangeAspect="1"/>
          </p:cNvPicPr>
          <p:nvPr>
            <p:ph idx="1"/>
          </p:nvPr>
        </p:nvPicPr>
        <p:blipFill>
          <a:blip r:embed="rId2"/>
          <a:stretch>
            <a:fillRect/>
          </a:stretch>
        </p:blipFill>
        <p:spPr>
          <a:xfrm>
            <a:off x="4508508" y="498756"/>
            <a:ext cx="7358139" cy="5561385"/>
          </a:xfrm>
        </p:spPr>
      </p:pic>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614526" y="3001743"/>
            <a:ext cx="3325906" cy="854512"/>
          </a:xfrm>
        </p:spPr>
        <p:txBody>
          <a:bodyPr>
            <a:normAutofit fontScale="90000"/>
          </a:bodyPr>
          <a:lstStyle/>
          <a:p>
            <a:pPr algn="ctr"/>
            <a:r>
              <a:rPr lang="en-IN" dirty="0"/>
              <a:t>Component Diagram</a:t>
            </a:r>
          </a:p>
        </p:txBody>
      </p:sp>
    </p:spTree>
    <p:extLst>
      <p:ext uri="{BB962C8B-B14F-4D97-AF65-F5344CB8AC3E}">
        <p14:creationId xmlns:p14="http://schemas.microsoft.com/office/powerpoint/2010/main" val="2009858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55760D-9384-4E33-9A14-8A03988529AB}"/>
              </a:ext>
            </a:extLst>
          </p:cNvPr>
          <p:cNvPicPr>
            <a:picLocks noGrp="1" noChangeAspect="1"/>
          </p:cNvPicPr>
          <p:nvPr>
            <p:ph idx="1"/>
          </p:nvPr>
        </p:nvPicPr>
        <p:blipFill>
          <a:blip r:embed="rId2"/>
          <a:stretch>
            <a:fillRect/>
          </a:stretch>
        </p:blipFill>
        <p:spPr>
          <a:xfrm>
            <a:off x="5245161" y="272481"/>
            <a:ext cx="6086227" cy="6169602"/>
          </a:xfrm>
        </p:spPr>
      </p:pic>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614526" y="3001743"/>
            <a:ext cx="3325906" cy="854512"/>
          </a:xfrm>
        </p:spPr>
        <p:txBody>
          <a:bodyPr>
            <a:normAutofit fontScale="90000"/>
          </a:bodyPr>
          <a:lstStyle/>
          <a:p>
            <a:pPr algn="ctr"/>
            <a:r>
              <a:rPr lang="en-IN" dirty="0"/>
              <a:t>Deployment Diagram</a:t>
            </a:r>
          </a:p>
        </p:txBody>
      </p:sp>
    </p:spTree>
    <p:extLst>
      <p:ext uri="{BB962C8B-B14F-4D97-AF65-F5344CB8AC3E}">
        <p14:creationId xmlns:p14="http://schemas.microsoft.com/office/powerpoint/2010/main" val="4090037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Registration Screen</a:t>
            </a:r>
          </a:p>
        </p:txBody>
      </p:sp>
      <p:pic>
        <p:nvPicPr>
          <p:cNvPr id="5" name="Content Placeholder 4">
            <a:extLst>
              <a:ext uri="{FF2B5EF4-FFF2-40B4-BE49-F238E27FC236}">
                <a16:creationId xmlns:a16="http://schemas.microsoft.com/office/drawing/2014/main" id="{E2ED3101-4DD4-4823-B9DE-44560EDCE895}"/>
              </a:ext>
            </a:extLst>
          </p:cNvPr>
          <p:cNvPicPr>
            <a:picLocks noGrp="1" noChangeAspect="1"/>
          </p:cNvPicPr>
          <p:nvPr>
            <p:ph idx="1"/>
          </p:nvPr>
        </p:nvPicPr>
        <p:blipFill>
          <a:blip r:embed="rId2"/>
          <a:stretch>
            <a:fillRect/>
          </a:stretch>
        </p:blipFill>
        <p:spPr>
          <a:xfrm>
            <a:off x="1746095" y="1407459"/>
            <a:ext cx="8699809" cy="5034845"/>
          </a:xfrm>
        </p:spPr>
      </p:pic>
    </p:spTree>
    <p:extLst>
      <p:ext uri="{BB962C8B-B14F-4D97-AF65-F5344CB8AC3E}">
        <p14:creationId xmlns:p14="http://schemas.microsoft.com/office/powerpoint/2010/main" val="3256756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6135383-9784-4D49-90DD-B34B58F4CFF3}"/>
              </a:ext>
            </a:extLst>
          </p:cNvPr>
          <p:cNvPicPr>
            <a:picLocks noGrp="1" noChangeAspect="1"/>
          </p:cNvPicPr>
          <p:nvPr>
            <p:ph type="pic" idx="1"/>
          </p:nvPr>
        </p:nvPicPr>
        <p:blipFill>
          <a:blip r:embed="rId2"/>
          <a:srcRect l="13" r="13"/>
          <a:stretch>
            <a:fillRect/>
          </a:stretch>
        </p:blipFill>
        <p:spPr>
          <a:xfrm>
            <a:off x="4238625" y="238125"/>
            <a:ext cx="7696200" cy="6381750"/>
          </a:xfrm>
        </p:spPr>
      </p:pic>
      <p:pic>
        <p:nvPicPr>
          <p:cNvPr id="6" name="Picture 5">
            <a:extLst>
              <a:ext uri="{FF2B5EF4-FFF2-40B4-BE49-F238E27FC236}">
                <a16:creationId xmlns:a16="http://schemas.microsoft.com/office/drawing/2014/main" id="{DA3522BF-8581-44A9-AA0E-5E4816609670}"/>
              </a:ext>
            </a:extLst>
          </p:cNvPr>
          <p:cNvPicPr>
            <a:picLocks noChangeAspect="1"/>
          </p:cNvPicPr>
          <p:nvPr/>
        </p:nvPicPr>
        <p:blipFill>
          <a:blip r:embed="rId3"/>
          <a:stretch>
            <a:fillRect/>
          </a:stretch>
        </p:blipFill>
        <p:spPr>
          <a:xfrm>
            <a:off x="257175" y="238125"/>
            <a:ext cx="3833098" cy="6382512"/>
          </a:xfrm>
          <a:prstGeom prst="rect">
            <a:avLst/>
          </a:prstGeom>
        </p:spPr>
      </p:pic>
      <p:sp>
        <p:nvSpPr>
          <p:cNvPr id="7" name="Title 2">
            <a:extLst>
              <a:ext uri="{FF2B5EF4-FFF2-40B4-BE49-F238E27FC236}">
                <a16:creationId xmlns:a16="http://schemas.microsoft.com/office/drawing/2014/main" id="{BAA021B2-7C10-4E5D-9AA7-193A4CBA2D71}"/>
              </a:ext>
            </a:extLst>
          </p:cNvPr>
          <p:cNvSpPr>
            <a:spLocks noGrp="1"/>
          </p:cNvSpPr>
          <p:nvPr>
            <p:ph type="title"/>
          </p:nvPr>
        </p:nvSpPr>
        <p:spPr>
          <a:xfrm>
            <a:off x="444174" y="504892"/>
            <a:ext cx="3144774" cy="561908"/>
          </a:xfrm>
        </p:spPr>
        <p:txBody>
          <a:bodyPr/>
          <a:lstStyle/>
          <a:p>
            <a:r>
              <a:rPr lang="en-IN" dirty="0"/>
              <a:t>Project Timeline</a:t>
            </a:r>
          </a:p>
        </p:txBody>
      </p:sp>
      <p:sp>
        <p:nvSpPr>
          <p:cNvPr id="8" name="Text Placeholder 3">
            <a:extLst>
              <a:ext uri="{FF2B5EF4-FFF2-40B4-BE49-F238E27FC236}">
                <a16:creationId xmlns:a16="http://schemas.microsoft.com/office/drawing/2014/main" id="{A6B6E37A-B538-4CA1-B9EC-1BCD55ABF576}"/>
              </a:ext>
            </a:extLst>
          </p:cNvPr>
          <p:cNvSpPr>
            <a:spLocks noGrp="1"/>
          </p:cNvSpPr>
          <p:nvPr>
            <p:ph type="body" sz="half" idx="2"/>
          </p:nvPr>
        </p:nvSpPr>
        <p:spPr>
          <a:xfrm>
            <a:off x="444174" y="1264024"/>
            <a:ext cx="3144774" cy="5089083"/>
          </a:xfrm>
        </p:spPr>
        <p:txBody>
          <a:bodyPr/>
          <a:lstStyle/>
          <a:p>
            <a:pPr marL="342900" indent="-342900">
              <a:buFont typeface="+mj-lt"/>
              <a:buAutoNum type="arabicPeriod"/>
            </a:pPr>
            <a:r>
              <a:rPr lang="en-IN" dirty="0"/>
              <a:t>Project Proposal</a:t>
            </a:r>
          </a:p>
          <a:p>
            <a:pPr lvl="1"/>
            <a:r>
              <a:rPr lang="en-IN" dirty="0"/>
              <a:t>Meeting with Project guide</a:t>
            </a:r>
          </a:p>
          <a:p>
            <a:pPr lvl="1"/>
            <a:r>
              <a:rPr lang="en-IN" dirty="0"/>
              <a:t>Prof. B. B. </a:t>
            </a:r>
            <a:r>
              <a:rPr lang="en-IN" dirty="0" err="1"/>
              <a:t>Darekar</a:t>
            </a:r>
            <a:r>
              <a:rPr lang="en-IN" dirty="0"/>
              <a:t> and discussion of project idea.</a:t>
            </a:r>
          </a:p>
          <a:p>
            <a:pPr marL="342900" indent="-342900">
              <a:buFont typeface="+mj-lt"/>
              <a:buAutoNum type="arabicPeriod"/>
            </a:pPr>
            <a:r>
              <a:rPr lang="en-IN" dirty="0"/>
              <a:t>Discovery Phase</a:t>
            </a:r>
          </a:p>
          <a:p>
            <a:pPr lvl="1"/>
            <a:r>
              <a:rPr lang="en-IN" dirty="0"/>
              <a:t>Discussion about why Online Bakery System is needed.</a:t>
            </a:r>
          </a:p>
          <a:p>
            <a:pPr marL="342900" indent="-342900">
              <a:buFont typeface="+mj-lt"/>
              <a:buAutoNum type="arabicPeriod"/>
            </a:pPr>
            <a:r>
              <a:rPr lang="en-IN" dirty="0"/>
              <a:t>Strategy Phase</a:t>
            </a:r>
          </a:p>
          <a:p>
            <a:pPr lvl="1"/>
            <a:r>
              <a:rPr lang="en-IN" dirty="0"/>
              <a:t>Discussion and planning about how to build an efficient online website.</a:t>
            </a:r>
          </a:p>
          <a:p>
            <a:pPr marL="342900" indent="-342900">
              <a:buFont typeface="+mj-lt"/>
              <a:buAutoNum type="arabicPeriod"/>
            </a:pPr>
            <a:r>
              <a:rPr lang="en-IN" dirty="0"/>
              <a:t>Site Architecture</a:t>
            </a:r>
          </a:p>
          <a:p>
            <a:pPr lvl="1"/>
            <a:r>
              <a:rPr lang="en-IN" dirty="0"/>
              <a:t>Discussion about what is needed to build an online site and learning the tools needed to build a website.</a:t>
            </a:r>
          </a:p>
          <a:p>
            <a:pPr marL="342900" indent="-342900">
              <a:buFont typeface="+mj-lt"/>
              <a:buAutoNum type="arabicPeriod"/>
            </a:pPr>
            <a:r>
              <a:rPr lang="en-IN" dirty="0"/>
              <a:t>Wire Framing</a:t>
            </a:r>
          </a:p>
          <a:p>
            <a:pPr lvl="1"/>
            <a:r>
              <a:rPr lang="en-IN" dirty="0"/>
              <a:t>Planning the user flow and making basic structure of the website.</a:t>
            </a:r>
          </a:p>
        </p:txBody>
      </p:sp>
    </p:spTree>
    <p:extLst>
      <p:ext uri="{BB962C8B-B14F-4D97-AF65-F5344CB8AC3E}">
        <p14:creationId xmlns:p14="http://schemas.microsoft.com/office/powerpoint/2010/main" val="2097222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Login Screen</a:t>
            </a:r>
          </a:p>
        </p:txBody>
      </p:sp>
      <p:pic>
        <p:nvPicPr>
          <p:cNvPr id="7" name="Content Placeholder 6">
            <a:extLst>
              <a:ext uri="{FF2B5EF4-FFF2-40B4-BE49-F238E27FC236}">
                <a16:creationId xmlns:a16="http://schemas.microsoft.com/office/drawing/2014/main" id="{19669070-02F3-4C26-9273-517E60279723}"/>
              </a:ext>
            </a:extLst>
          </p:cNvPr>
          <p:cNvPicPr>
            <a:picLocks noGrp="1" noChangeAspect="1"/>
          </p:cNvPicPr>
          <p:nvPr>
            <p:ph idx="1"/>
          </p:nvPr>
        </p:nvPicPr>
        <p:blipFill>
          <a:blip r:embed="rId2"/>
          <a:stretch>
            <a:fillRect/>
          </a:stretch>
        </p:blipFill>
        <p:spPr>
          <a:xfrm>
            <a:off x="1741592" y="1407459"/>
            <a:ext cx="8708816" cy="5020461"/>
          </a:xfrm>
        </p:spPr>
      </p:pic>
    </p:spTree>
    <p:extLst>
      <p:ext uri="{BB962C8B-B14F-4D97-AF65-F5344CB8AC3E}">
        <p14:creationId xmlns:p14="http://schemas.microsoft.com/office/powerpoint/2010/main" val="3957418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Product Screen</a:t>
            </a:r>
          </a:p>
        </p:txBody>
      </p:sp>
      <p:pic>
        <p:nvPicPr>
          <p:cNvPr id="11" name="Content Placeholder 10">
            <a:extLst>
              <a:ext uri="{FF2B5EF4-FFF2-40B4-BE49-F238E27FC236}">
                <a16:creationId xmlns:a16="http://schemas.microsoft.com/office/drawing/2014/main" id="{BE3C9936-5B6D-4B78-AE25-566AD6647683}"/>
              </a:ext>
            </a:extLst>
          </p:cNvPr>
          <p:cNvPicPr>
            <a:picLocks noGrp="1" noChangeAspect="1"/>
          </p:cNvPicPr>
          <p:nvPr>
            <p:ph idx="1"/>
          </p:nvPr>
        </p:nvPicPr>
        <p:blipFill>
          <a:blip r:embed="rId2"/>
          <a:stretch>
            <a:fillRect/>
          </a:stretch>
        </p:blipFill>
        <p:spPr>
          <a:xfrm>
            <a:off x="1744650" y="1407459"/>
            <a:ext cx="8702699" cy="5020235"/>
          </a:xfrm>
        </p:spPr>
      </p:pic>
    </p:spTree>
    <p:extLst>
      <p:ext uri="{BB962C8B-B14F-4D97-AF65-F5344CB8AC3E}">
        <p14:creationId xmlns:p14="http://schemas.microsoft.com/office/powerpoint/2010/main" val="101441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Cart Screen</a:t>
            </a:r>
          </a:p>
        </p:txBody>
      </p:sp>
      <p:pic>
        <p:nvPicPr>
          <p:cNvPr id="5" name="Content Placeholder 4">
            <a:extLst>
              <a:ext uri="{FF2B5EF4-FFF2-40B4-BE49-F238E27FC236}">
                <a16:creationId xmlns:a16="http://schemas.microsoft.com/office/drawing/2014/main" id="{B2131737-9E3D-47CD-815F-FF522AA5F3F8}"/>
              </a:ext>
            </a:extLst>
          </p:cNvPr>
          <p:cNvPicPr>
            <a:picLocks noGrp="1" noChangeAspect="1"/>
          </p:cNvPicPr>
          <p:nvPr>
            <p:ph idx="1"/>
          </p:nvPr>
        </p:nvPicPr>
        <p:blipFill>
          <a:blip r:embed="rId2"/>
          <a:stretch>
            <a:fillRect/>
          </a:stretch>
        </p:blipFill>
        <p:spPr>
          <a:xfrm>
            <a:off x="435338" y="1407459"/>
            <a:ext cx="11321324" cy="4675799"/>
          </a:xfrm>
        </p:spPr>
      </p:pic>
    </p:spTree>
    <p:extLst>
      <p:ext uri="{BB962C8B-B14F-4D97-AF65-F5344CB8AC3E}">
        <p14:creationId xmlns:p14="http://schemas.microsoft.com/office/powerpoint/2010/main" val="1152786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Bill Screen</a:t>
            </a:r>
          </a:p>
        </p:txBody>
      </p:sp>
      <p:pic>
        <p:nvPicPr>
          <p:cNvPr id="5" name="Content Placeholder 4">
            <a:extLst>
              <a:ext uri="{FF2B5EF4-FFF2-40B4-BE49-F238E27FC236}">
                <a16:creationId xmlns:a16="http://schemas.microsoft.com/office/drawing/2014/main" id="{DA4079B6-522C-427C-924F-D943E965ED6A}"/>
              </a:ext>
            </a:extLst>
          </p:cNvPr>
          <p:cNvPicPr>
            <a:picLocks noGrp="1" noChangeAspect="1"/>
          </p:cNvPicPr>
          <p:nvPr>
            <p:ph idx="1"/>
          </p:nvPr>
        </p:nvPicPr>
        <p:blipFill>
          <a:blip r:embed="rId2"/>
          <a:stretch>
            <a:fillRect/>
          </a:stretch>
        </p:blipFill>
        <p:spPr>
          <a:xfrm>
            <a:off x="1378365" y="1407459"/>
            <a:ext cx="9435269" cy="5020884"/>
          </a:xfrm>
        </p:spPr>
      </p:pic>
    </p:spTree>
    <p:extLst>
      <p:ext uri="{BB962C8B-B14F-4D97-AF65-F5344CB8AC3E}">
        <p14:creationId xmlns:p14="http://schemas.microsoft.com/office/powerpoint/2010/main" val="245243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Feedback Screen</a:t>
            </a:r>
          </a:p>
        </p:txBody>
      </p:sp>
      <p:pic>
        <p:nvPicPr>
          <p:cNvPr id="5" name="Content Placeholder 4">
            <a:extLst>
              <a:ext uri="{FF2B5EF4-FFF2-40B4-BE49-F238E27FC236}">
                <a16:creationId xmlns:a16="http://schemas.microsoft.com/office/drawing/2014/main" id="{37DD213A-7817-4ABA-B633-C6F85A274E3F}"/>
              </a:ext>
            </a:extLst>
          </p:cNvPr>
          <p:cNvPicPr>
            <a:picLocks noGrp="1" noChangeAspect="1"/>
          </p:cNvPicPr>
          <p:nvPr>
            <p:ph idx="1"/>
          </p:nvPr>
        </p:nvPicPr>
        <p:blipFill>
          <a:blip r:embed="rId2"/>
          <a:stretch>
            <a:fillRect/>
          </a:stretch>
        </p:blipFill>
        <p:spPr>
          <a:xfrm>
            <a:off x="410245" y="1407459"/>
            <a:ext cx="11371510" cy="4320988"/>
          </a:xfrm>
        </p:spPr>
      </p:pic>
    </p:spTree>
    <p:extLst>
      <p:ext uri="{BB962C8B-B14F-4D97-AF65-F5344CB8AC3E}">
        <p14:creationId xmlns:p14="http://schemas.microsoft.com/office/powerpoint/2010/main" val="3194302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Advantages</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a:bodyPr>
          <a:lstStyle/>
          <a:p>
            <a:pPr algn="just">
              <a:buFont typeface="Arial" panose="020B0604020202020204" pitchFamily="34" charset="0"/>
              <a:buChar char="•"/>
            </a:pPr>
            <a:r>
              <a:rPr lang="en-US" sz="2000" dirty="0"/>
              <a:t>It is fast, efficient and reliable.</a:t>
            </a:r>
          </a:p>
          <a:p>
            <a:pPr algn="just">
              <a:buFont typeface="Arial" panose="020B0604020202020204" pitchFamily="34" charset="0"/>
              <a:buChar char="•"/>
            </a:pPr>
            <a:r>
              <a:rPr lang="en-US" sz="2000" dirty="0"/>
              <a:t>Avoids data redundancy and inconsistency.</a:t>
            </a:r>
          </a:p>
          <a:p>
            <a:pPr algn="just">
              <a:buFont typeface="Arial" panose="020B0604020202020204" pitchFamily="34" charset="0"/>
              <a:buChar char="•"/>
            </a:pPr>
            <a:r>
              <a:rPr lang="en-US" sz="2000" dirty="0"/>
              <a:t>Very user friendly.</a:t>
            </a:r>
          </a:p>
          <a:p>
            <a:pPr algn="just">
              <a:buFont typeface="Arial" panose="020B0604020202020204" pitchFamily="34" charset="0"/>
              <a:buChar char="•"/>
            </a:pPr>
            <a:r>
              <a:rPr lang="en-US" sz="2000" dirty="0"/>
              <a:t>Easy accessibility of data.</a:t>
            </a:r>
          </a:p>
          <a:p>
            <a:pPr algn="just">
              <a:buFont typeface="Arial" panose="020B0604020202020204" pitchFamily="34" charset="0"/>
              <a:buChar char="•"/>
            </a:pPr>
            <a:r>
              <a:rPr lang="en-US" sz="2000" dirty="0"/>
              <a:t>Number of personal required is considerably less.</a:t>
            </a:r>
          </a:p>
          <a:p>
            <a:pPr algn="just">
              <a:buFont typeface="Arial" panose="020B0604020202020204" pitchFamily="34" charset="0"/>
              <a:buChar char="•"/>
            </a:pPr>
            <a:r>
              <a:rPr lang="en-US" sz="2000" dirty="0"/>
              <a:t>Provides more security and integrity to data.</a:t>
            </a:r>
          </a:p>
          <a:p>
            <a:pPr algn="just">
              <a:buFont typeface="Arial" panose="020B0604020202020204" pitchFamily="34" charset="0"/>
              <a:buChar char="•"/>
            </a:pPr>
            <a:r>
              <a:rPr lang="en-US" sz="2000" dirty="0"/>
              <a:t>Helps Bakery shops to automate bakery selling online.</a:t>
            </a:r>
          </a:p>
        </p:txBody>
      </p:sp>
    </p:spTree>
    <p:extLst>
      <p:ext uri="{BB962C8B-B14F-4D97-AF65-F5344CB8AC3E}">
        <p14:creationId xmlns:p14="http://schemas.microsoft.com/office/powerpoint/2010/main" val="3787253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Disadvantages</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a:bodyPr>
          <a:lstStyle/>
          <a:p>
            <a:pPr algn="just">
              <a:buFont typeface="Arial" panose="020B0604020202020204" pitchFamily="34" charset="0"/>
              <a:buChar char="•"/>
            </a:pPr>
            <a:r>
              <a:rPr lang="en-US" sz="2000" dirty="0"/>
              <a:t>Requires training for the operator to maintain and look for statistical data.</a:t>
            </a:r>
          </a:p>
          <a:p>
            <a:pPr algn="just">
              <a:buFont typeface="Arial" panose="020B0604020202020204" pitchFamily="34" charset="0"/>
              <a:buChar char="•"/>
            </a:pPr>
            <a:r>
              <a:rPr lang="en-US" sz="2000" dirty="0"/>
              <a:t>Requires customer to have basic internet knowledge to traverse website with ease.</a:t>
            </a:r>
          </a:p>
          <a:p>
            <a:pPr algn="just">
              <a:buFont typeface="Arial" panose="020B0604020202020204" pitchFamily="34" charset="0"/>
              <a:buChar char="•"/>
            </a:pPr>
            <a:r>
              <a:rPr lang="en-US" sz="2000" dirty="0"/>
              <a:t>Different size and shapes product are not yet available, product lists are very rigid.</a:t>
            </a:r>
          </a:p>
          <a:p>
            <a:pPr algn="just">
              <a:buFont typeface="Arial" panose="020B0604020202020204" pitchFamily="34" charset="0"/>
              <a:buChar char="•"/>
            </a:pPr>
            <a:r>
              <a:rPr lang="en-US" sz="2000"/>
              <a:t>Only computer </a:t>
            </a:r>
            <a:r>
              <a:rPr lang="en-US" sz="2000" dirty="0"/>
              <a:t>literate who may be able to use the information system and it can only through training that one can use the system.</a:t>
            </a:r>
          </a:p>
        </p:txBody>
      </p:sp>
    </p:spTree>
    <p:extLst>
      <p:ext uri="{BB962C8B-B14F-4D97-AF65-F5344CB8AC3E}">
        <p14:creationId xmlns:p14="http://schemas.microsoft.com/office/powerpoint/2010/main" val="4021797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Applications</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a:bodyPr>
          <a:lstStyle/>
          <a:p>
            <a:pPr algn="just">
              <a:buFont typeface="Arial" panose="020B0604020202020204" pitchFamily="34" charset="0"/>
              <a:buChar char="•"/>
            </a:pPr>
            <a:r>
              <a:rPr lang="en-US" sz="2000" dirty="0"/>
              <a:t>This system can be used in single Bakery shops.</a:t>
            </a:r>
          </a:p>
          <a:p>
            <a:pPr algn="just">
              <a:buFont typeface="Arial" panose="020B0604020202020204" pitchFamily="34" charset="0"/>
              <a:buChar char="•"/>
            </a:pPr>
            <a:r>
              <a:rPr lang="en-US" sz="2000" dirty="0"/>
              <a:t>This system can be used to sell like chain of Bakery shops from a single site.</a:t>
            </a:r>
          </a:p>
          <a:p>
            <a:pPr algn="just">
              <a:buFont typeface="Arial" panose="020B0604020202020204" pitchFamily="34" charset="0"/>
              <a:buChar char="•"/>
            </a:pPr>
            <a:r>
              <a:rPr lang="en-US" sz="2000" dirty="0"/>
              <a:t>It's best to have a website for your bakery to make all the processes easy.</a:t>
            </a:r>
          </a:p>
          <a:p>
            <a:pPr algn="just">
              <a:buFont typeface="Arial" panose="020B0604020202020204" pitchFamily="34" charset="0"/>
              <a:buChar char="•"/>
            </a:pPr>
            <a:r>
              <a:rPr lang="en-US" sz="2000" dirty="0"/>
              <a:t>A simple web-based application platform for bakery shops that can help them to manage their stocks and day-to-day transaction with their customers.</a:t>
            </a:r>
          </a:p>
        </p:txBody>
      </p:sp>
    </p:spTree>
    <p:extLst>
      <p:ext uri="{BB962C8B-B14F-4D97-AF65-F5344CB8AC3E}">
        <p14:creationId xmlns:p14="http://schemas.microsoft.com/office/powerpoint/2010/main" val="2861839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Future Scope</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a:bodyPr>
          <a:lstStyle/>
          <a:p>
            <a:pPr algn="just">
              <a:buFont typeface="Arial" panose="020B0604020202020204" pitchFamily="34" charset="0"/>
              <a:buChar char="•"/>
            </a:pPr>
            <a:r>
              <a:rPr lang="en-US" sz="2000" dirty="0"/>
              <a:t>Sellers can deal in a wide range of products. They can analyze customer buying patterns and preferences offers, discounts, and services.</a:t>
            </a:r>
          </a:p>
          <a:p>
            <a:pPr algn="just">
              <a:buFont typeface="Arial" panose="020B0604020202020204" pitchFamily="34" charset="0"/>
              <a:buChar char="•"/>
            </a:pPr>
            <a:r>
              <a:rPr lang="en-US" sz="2000" dirty="0"/>
              <a:t>Business can be easily scaled. By selling via online platforms, small traders and manufacturers get the seal of legitimacy.</a:t>
            </a:r>
          </a:p>
          <a:p>
            <a:pPr algn="just">
              <a:buFont typeface="Arial" panose="020B0604020202020204" pitchFamily="34" charset="0"/>
              <a:buChar char="•"/>
            </a:pPr>
            <a:r>
              <a:rPr lang="en-US" sz="2000" dirty="0"/>
              <a:t>Purchasing and selling products and services over the internet without the need of going physically to the market is what online shopping all about.</a:t>
            </a:r>
          </a:p>
          <a:p>
            <a:pPr algn="just">
              <a:buFont typeface="Arial" panose="020B0604020202020204" pitchFamily="34" charset="0"/>
              <a:buChar char="•"/>
            </a:pPr>
            <a:r>
              <a:rPr lang="en-US" sz="2000" dirty="0"/>
              <a:t>Can help Bakery shops to take cc payments.</a:t>
            </a:r>
          </a:p>
          <a:p>
            <a:pPr algn="just">
              <a:buFont typeface="Arial" panose="020B0604020202020204" pitchFamily="34" charset="0"/>
              <a:buChar char="•"/>
            </a:pPr>
            <a:r>
              <a:rPr lang="en-US" sz="2000" dirty="0"/>
              <a:t>Can provides email confirmation on payment success.</a:t>
            </a:r>
          </a:p>
        </p:txBody>
      </p:sp>
    </p:spTree>
    <p:extLst>
      <p:ext uri="{BB962C8B-B14F-4D97-AF65-F5344CB8AC3E}">
        <p14:creationId xmlns:p14="http://schemas.microsoft.com/office/powerpoint/2010/main" val="130602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Conclusion</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fontScale="92500" lnSpcReduction="20000"/>
          </a:bodyPr>
          <a:lstStyle/>
          <a:p>
            <a:pPr algn="just">
              <a:buFont typeface="Arial" panose="020B0604020202020204" pitchFamily="34" charset="0"/>
              <a:buChar char="•"/>
            </a:pPr>
            <a:r>
              <a:rPr lang="en-US" sz="2000" dirty="0"/>
              <a:t>Human errors are reduced.</a:t>
            </a:r>
          </a:p>
          <a:p>
            <a:pPr algn="just">
              <a:buFont typeface="Arial" panose="020B0604020202020204" pitchFamily="34" charset="0"/>
              <a:buChar char="•"/>
            </a:pPr>
            <a:r>
              <a:rPr lang="en-US" sz="2000" dirty="0"/>
              <a:t>Data storage is done efficiently.</a:t>
            </a:r>
          </a:p>
          <a:p>
            <a:pPr algn="just">
              <a:buFont typeface="Arial" panose="020B0604020202020204" pitchFamily="34" charset="0"/>
              <a:buChar char="•"/>
            </a:pPr>
            <a:r>
              <a:rPr lang="en-US" sz="2000" dirty="0"/>
              <a:t>Data retrieval is faster.</a:t>
            </a:r>
          </a:p>
          <a:p>
            <a:pPr algn="just">
              <a:buFont typeface="Arial" panose="020B0604020202020204" pitchFamily="34" charset="0"/>
              <a:buChar char="•"/>
            </a:pPr>
            <a:r>
              <a:rPr lang="en-US" sz="2000" dirty="0"/>
              <a:t>Keeping a record of all entered was a very tedious job.</a:t>
            </a:r>
          </a:p>
          <a:p>
            <a:pPr algn="just">
              <a:buFont typeface="Arial" panose="020B0604020202020204" pitchFamily="34" charset="0"/>
              <a:buChar char="•"/>
            </a:pPr>
            <a:r>
              <a:rPr lang="en-US" sz="2000" dirty="0"/>
              <a:t>Searching a particular entry was tedious because it involved searching all entries which required more time.</a:t>
            </a:r>
          </a:p>
          <a:p>
            <a:pPr algn="just">
              <a:buFont typeface="Arial" panose="020B0604020202020204" pitchFamily="34" charset="0"/>
              <a:buChar char="•"/>
            </a:pPr>
            <a:r>
              <a:rPr lang="en-US" sz="2000" dirty="0"/>
              <a:t>The cost for maintenance is eliminated.</a:t>
            </a:r>
          </a:p>
          <a:p>
            <a:pPr algn="just">
              <a:buFont typeface="Arial" panose="020B0604020202020204" pitchFamily="34" charset="0"/>
              <a:buChar char="•"/>
            </a:pPr>
            <a:r>
              <a:rPr lang="en-US" sz="2000" dirty="0"/>
              <a:t>Makes system user friendly.</a:t>
            </a:r>
          </a:p>
          <a:p>
            <a:pPr algn="just">
              <a:buFont typeface="Arial" panose="020B0604020202020204" pitchFamily="34" charset="0"/>
              <a:buChar char="•"/>
            </a:pPr>
            <a:r>
              <a:rPr lang="en-US" sz="2000" dirty="0"/>
              <a:t>Our system provides two types of user administrator and local user which have a limited functionality. It improves the security.</a:t>
            </a:r>
          </a:p>
          <a:p>
            <a:pPr algn="just">
              <a:buFont typeface="Arial" panose="020B0604020202020204" pitchFamily="34" charset="0"/>
              <a:buChar char="•"/>
            </a:pPr>
            <a:r>
              <a:rPr lang="en-US" sz="2000" dirty="0"/>
              <a:t>Only the users who have administrative rights are allowed to create or modify users and unlock/lock users.</a:t>
            </a:r>
          </a:p>
        </p:txBody>
      </p:sp>
    </p:spTree>
    <p:extLst>
      <p:ext uri="{BB962C8B-B14F-4D97-AF65-F5344CB8AC3E}">
        <p14:creationId xmlns:p14="http://schemas.microsoft.com/office/powerpoint/2010/main" val="3227899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5CF653A-3770-4B3D-AFDB-7D42120137E0}"/>
              </a:ext>
            </a:extLst>
          </p:cNvPr>
          <p:cNvPicPr>
            <a:picLocks noGrp="1" noChangeAspect="1"/>
          </p:cNvPicPr>
          <p:nvPr>
            <p:ph type="pic" idx="1"/>
          </p:nvPr>
        </p:nvPicPr>
        <p:blipFill>
          <a:blip r:embed="rId2"/>
          <a:srcRect l="13" r="13"/>
          <a:stretch>
            <a:fillRect/>
          </a:stretch>
        </p:blipFill>
        <p:spPr/>
      </p:pic>
      <p:sp>
        <p:nvSpPr>
          <p:cNvPr id="4" name="Text Placeholder 3">
            <a:extLst>
              <a:ext uri="{FF2B5EF4-FFF2-40B4-BE49-F238E27FC236}">
                <a16:creationId xmlns:a16="http://schemas.microsoft.com/office/drawing/2014/main" id="{5432D60E-86C8-4595-8F61-AC4D50DDA596}"/>
              </a:ext>
            </a:extLst>
          </p:cNvPr>
          <p:cNvSpPr>
            <a:spLocks noGrp="1"/>
          </p:cNvSpPr>
          <p:nvPr>
            <p:ph type="body" sz="half" idx="2"/>
          </p:nvPr>
        </p:nvSpPr>
        <p:spPr>
          <a:xfrm>
            <a:off x="8477250" y="394448"/>
            <a:ext cx="3144774" cy="6060140"/>
          </a:xfrm>
        </p:spPr>
        <p:txBody>
          <a:bodyPr>
            <a:normAutofit/>
          </a:bodyPr>
          <a:lstStyle/>
          <a:p>
            <a:pPr marL="342900" indent="-342900">
              <a:buFont typeface="+mj-lt"/>
              <a:buAutoNum type="arabicPeriod" startAt="6"/>
            </a:pPr>
            <a:r>
              <a:rPr lang="en-IN" dirty="0"/>
              <a:t>Design Phase</a:t>
            </a:r>
          </a:p>
          <a:p>
            <a:pPr lvl="1"/>
            <a:r>
              <a:rPr lang="en-IN" dirty="0"/>
              <a:t>Making a design about how the website should look.</a:t>
            </a:r>
          </a:p>
          <a:p>
            <a:pPr marL="342900" indent="-342900">
              <a:buFont typeface="+mj-lt"/>
              <a:buAutoNum type="arabicPeriod" startAt="6"/>
            </a:pPr>
            <a:r>
              <a:rPr lang="en-IN" dirty="0"/>
              <a:t>Front end Development</a:t>
            </a:r>
          </a:p>
          <a:p>
            <a:pPr lvl="1"/>
            <a:r>
              <a:rPr lang="en-IN" dirty="0"/>
              <a:t>Developing front end with the help of HTML, CSS and PHP.</a:t>
            </a:r>
          </a:p>
          <a:p>
            <a:pPr marL="342900" indent="-342900">
              <a:buFont typeface="+mj-lt"/>
              <a:buAutoNum type="arabicPeriod" startAt="6"/>
            </a:pPr>
            <a:r>
              <a:rPr lang="en-IN" dirty="0"/>
              <a:t>Back end Development</a:t>
            </a:r>
          </a:p>
          <a:p>
            <a:pPr lvl="1"/>
            <a:r>
              <a:rPr lang="en-IN" dirty="0"/>
              <a:t>Developing back end with the help of PHP, JS and SQL.</a:t>
            </a:r>
          </a:p>
          <a:p>
            <a:pPr marL="342900" indent="-342900">
              <a:buFont typeface="+mj-lt"/>
              <a:buAutoNum type="arabicPeriod" startAt="6"/>
            </a:pPr>
            <a:r>
              <a:rPr lang="en-IN" dirty="0"/>
              <a:t>Bug Fixes</a:t>
            </a:r>
          </a:p>
          <a:p>
            <a:pPr lvl="1"/>
            <a:r>
              <a:rPr lang="en-IN" dirty="0"/>
              <a:t>Testing website and fixing bugs.</a:t>
            </a:r>
          </a:p>
          <a:p>
            <a:pPr marL="342900" indent="-342900">
              <a:buFont typeface="+mj-lt"/>
              <a:buAutoNum type="arabicPeriod" startAt="6"/>
            </a:pPr>
            <a:r>
              <a:rPr lang="en-IN" dirty="0"/>
              <a:t>Final Touches</a:t>
            </a:r>
          </a:p>
          <a:p>
            <a:pPr lvl="1"/>
            <a:r>
              <a:rPr lang="en-IN" dirty="0"/>
              <a:t>Improving the website as needed.</a:t>
            </a:r>
          </a:p>
          <a:p>
            <a:pPr marL="342900" indent="-342900">
              <a:buFont typeface="+mj-lt"/>
              <a:buAutoNum type="arabicPeriod" startAt="6"/>
            </a:pPr>
            <a:r>
              <a:rPr lang="en-IN" dirty="0"/>
              <a:t>Documentation &amp; Presentation</a:t>
            </a:r>
          </a:p>
          <a:p>
            <a:pPr lvl="1"/>
            <a:r>
              <a:rPr lang="en-IN" dirty="0"/>
              <a:t>Making of final draft of documentation and making of presentation.</a:t>
            </a:r>
          </a:p>
          <a:p>
            <a:pPr marL="342900" indent="-342900">
              <a:buFont typeface="+mj-lt"/>
              <a:buAutoNum type="arabicPeriod" startAt="6"/>
            </a:pPr>
            <a:r>
              <a:rPr lang="en-IN" dirty="0"/>
              <a:t>Project Submission</a:t>
            </a:r>
          </a:p>
          <a:p>
            <a:pPr lvl="1"/>
            <a:r>
              <a:rPr lang="en-IN" dirty="0"/>
              <a:t>Final project submission to the college.</a:t>
            </a:r>
          </a:p>
        </p:txBody>
      </p:sp>
    </p:spTree>
    <p:extLst>
      <p:ext uri="{BB962C8B-B14F-4D97-AF65-F5344CB8AC3E}">
        <p14:creationId xmlns:p14="http://schemas.microsoft.com/office/powerpoint/2010/main" val="129827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Bibliography</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fontScale="92500" lnSpcReduction="10000"/>
          </a:bodyPr>
          <a:lstStyle/>
          <a:p>
            <a:pPr algn="just">
              <a:buFont typeface="Arial" panose="020B0604020202020204" pitchFamily="34" charset="0"/>
              <a:buChar char="•"/>
            </a:pPr>
            <a:r>
              <a:rPr lang="en-US" sz="2000" b="1" dirty="0"/>
              <a:t>Books</a:t>
            </a:r>
            <a:r>
              <a:rPr lang="en-US" sz="2000" dirty="0"/>
              <a:t> :</a:t>
            </a:r>
          </a:p>
          <a:p>
            <a:pPr lvl="1" algn="just">
              <a:buFont typeface="Arial" panose="020B0604020202020204" pitchFamily="34" charset="0"/>
              <a:buChar char="•"/>
            </a:pPr>
            <a:r>
              <a:rPr lang="en-US" sz="1800" dirty="0"/>
              <a:t>HTML &amp; CSS: The complete Reference, fifth Edition Author: Thomas A. Powell First Published: 01 Jan 2010</a:t>
            </a:r>
          </a:p>
          <a:p>
            <a:pPr lvl="1" algn="just">
              <a:buFont typeface="Arial" panose="020B0604020202020204" pitchFamily="34" charset="0"/>
              <a:buChar char="•"/>
            </a:pPr>
            <a:r>
              <a:rPr lang="en-US" sz="1800" dirty="0"/>
              <a:t>Web Technologies - I  </a:t>
            </a:r>
            <a:r>
              <a:rPr lang="en-US" sz="1800" dirty="0" err="1"/>
              <a:t>Nirali</a:t>
            </a:r>
            <a:r>
              <a:rPr lang="en-US" sz="1800" dirty="0"/>
              <a:t> Publication -  By Dr. A. B. </a:t>
            </a:r>
            <a:r>
              <a:rPr lang="en-US" sz="1800" dirty="0" err="1"/>
              <a:t>Nimbalkar</a:t>
            </a:r>
            <a:endParaRPr lang="en-US" sz="1800" dirty="0"/>
          </a:p>
          <a:p>
            <a:pPr lvl="1" algn="just">
              <a:buFont typeface="Arial" panose="020B0604020202020204" pitchFamily="34" charset="0"/>
              <a:buChar char="•"/>
            </a:pPr>
            <a:r>
              <a:rPr lang="en-US" sz="1800" dirty="0"/>
              <a:t>Web Technologies – II Vision Publication  -  By Kalpana Joshi &amp; Rajinder Arora</a:t>
            </a:r>
          </a:p>
          <a:p>
            <a:pPr lvl="1" algn="just">
              <a:buFont typeface="Arial" panose="020B0604020202020204" pitchFamily="34" charset="0"/>
              <a:buChar char="•"/>
            </a:pPr>
            <a:r>
              <a:rPr lang="en-US" sz="1800" dirty="0"/>
              <a:t>Programming PHP  - By Rasmus </a:t>
            </a:r>
            <a:r>
              <a:rPr lang="en-US" sz="1800" dirty="0" err="1"/>
              <a:t>Lerdorf</a:t>
            </a:r>
            <a:r>
              <a:rPr lang="en-US" sz="1800" dirty="0"/>
              <a:t> and Kevin </a:t>
            </a:r>
            <a:r>
              <a:rPr lang="en-US" sz="1800" dirty="0" err="1"/>
              <a:t>Tatroe</a:t>
            </a:r>
            <a:r>
              <a:rPr lang="en-US" sz="1800" dirty="0"/>
              <a:t>, O’Reilly           publication</a:t>
            </a:r>
          </a:p>
          <a:p>
            <a:pPr lvl="1" algn="just">
              <a:buFont typeface="Arial" panose="020B0604020202020204" pitchFamily="34" charset="0"/>
              <a:buChar char="•"/>
            </a:pPr>
            <a:r>
              <a:rPr lang="en-US" sz="1800" dirty="0"/>
              <a:t>Software Engineering  -R.V. </a:t>
            </a:r>
            <a:r>
              <a:rPr lang="en-US" sz="1800" dirty="0" err="1"/>
              <a:t>Nikam</a:t>
            </a:r>
            <a:endParaRPr lang="en-US" sz="1800" dirty="0"/>
          </a:p>
          <a:p>
            <a:pPr algn="just">
              <a:buFont typeface="Arial" panose="020B0604020202020204" pitchFamily="34" charset="0"/>
              <a:buChar char="•"/>
            </a:pPr>
            <a:r>
              <a:rPr lang="en-US" sz="2000" b="1" dirty="0"/>
              <a:t>Websites</a:t>
            </a:r>
            <a:r>
              <a:rPr lang="en-US" sz="2000" dirty="0"/>
              <a:t> :</a:t>
            </a:r>
          </a:p>
          <a:p>
            <a:pPr lvl="1" algn="just">
              <a:buFont typeface="Arial" panose="020B0604020202020204" pitchFamily="34" charset="0"/>
              <a:buChar char="•"/>
            </a:pPr>
            <a:r>
              <a:rPr lang="en-US" sz="1800" dirty="0">
                <a:hlinkClick r:id="rId2"/>
              </a:rPr>
              <a:t>www.php.net.in</a:t>
            </a:r>
            <a:endParaRPr lang="en-US" sz="1800" dirty="0"/>
          </a:p>
          <a:p>
            <a:pPr lvl="1" algn="just">
              <a:buFont typeface="Arial" panose="020B0604020202020204" pitchFamily="34" charset="0"/>
              <a:buChar char="•"/>
            </a:pPr>
            <a:r>
              <a:rPr lang="en-US" sz="1800" dirty="0">
                <a:hlinkClick r:id="rId3"/>
              </a:rPr>
              <a:t>www.W3school.com</a:t>
            </a:r>
            <a:endParaRPr lang="en-US" sz="1800" dirty="0"/>
          </a:p>
          <a:p>
            <a:pPr lvl="1" algn="just">
              <a:buFont typeface="Arial" panose="020B0604020202020204" pitchFamily="34" charset="0"/>
              <a:buChar char="•"/>
            </a:pPr>
            <a:r>
              <a:rPr lang="en-US" sz="1800" dirty="0">
                <a:hlinkClick r:id="rId4"/>
              </a:rPr>
              <a:t>https://www.tutorialrepublic.com/twitter-bootstrap-tutorial/bootstrap-grid-system.php</a:t>
            </a:r>
            <a:endParaRPr lang="en-US" sz="1800" dirty="0"/>
          </a:p>
          <a:p>
            <a:pPr lvl="1" algn="just">
              <a:buFont typeface="Arial" panose="020B0604020202020204" pitchFamily="34" charset="0"/>
              <a:buChar char="•"/>
            </a:pPr>
            <a:r>
              <a:rPr lang="en-US" sz="1800" dirty="0">
                <a:hlinkClick r:id="rId5"/>
              </a:rPr>
              <a:t>https://www.geeksforgeeks.org/</a:t>
            </a:r>
            <a:endParaRPr lang="en-US" sz="1800" dirty="0"/>
          </a:p>
          <a:p>
            <a:pPr lvl="1" algn="just">
              <a:buFont typeface="Arial" panose="020B0604020202020204" pitchFamily="34" charset="0"/>
              <a:buChar char="•"/>
            </a:pPr>
            <a:r>
              <a:rPr lang="en-US" sz="1800" dirty="0">
                <a:hlinkClick r:id="rId6"/>
              </a:rPr>
              <a:t>http://www.wikepedia.com</a:t>
            </a:r>
            <a:endParaRPr lang="en-US" sz="1800" dirty="0"/>
          </a:p>
          <a:p>
            <a:pPr lvl="1" algn="just">
              <a:buFont typeface="Arial" panose="020B0604020202020204" pitchFamily="34" charset="0"/>
              <a:buChar char="•"/>
            </a:pPr>
            <a:r>
              <a:rPr lang="en-US" sz="1800" dirty="0">
                <a:hlinkClick r:id="rId7"/>
              </a:rPr>
              <a:t>https://www.google.com</a:t>
            </a:r>
            <a:endParaRPr lang="en-US" sz="1800" dirty="0"/>
          </a:p>
        </p:txBody>
      </p:sp>
    </p:spTree>
    <p:extLst>
      <p:ext uri="{BB962C8B-B14F-4D97-AF65-F5344CB8AC3E}">
        <p14:creationId xmlns:p14="http://schemas.microsoft.com/office/powerpoint/2010/main" val="1005108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64" name="Rectangle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Rectangle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76054" y="2690580"/>
            <a:ext cx="4775075" cy="1476839"/>
          </a:xfrm>
        </p:spPr>
        <p:txBody>
          <a:bodyPr>
            <a:normAutofit/>
          </a:bodyPr>
          <a:lstStyle/>
          <a:p>
            <a:r>
              <a:rPr lang="en-US" sz="4400" dirty="0">
                <a:solidFill>
                  <a:schemeClr val="tx1"/>
                </a:solidFill>
              </a:rPr>
              <a:t>Thank you</a:t>
            </a:r>
          </a:p>
        </p:txBody>
      </p:sp>
    </p:spTree>
    <p:extLst>
      <p:ext uri="{BB962C8B-B14F-4D97-AF65-F5344CB8AC3E}">
        <p14:creationId xmlns:p14="http://schemas.microsoft.com/office/powerpoint/2010/main" val="24760400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Introduction</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fontScale="85000" lnSpcReduction="10000"/>
          </a:bodyPr>
          <a:lstStyle/>
          <a:p>
            <a:pPr algn="just">
              <a:buFont typeface="Arial" panose="020B0604020202020204" pitchFamily="34" charset="0"/>
              <a:buChar char="•"/>
            </a:pPr>
            <a:r>
              <a:rPr lang="en-US" sz="2000" dirty="0"/>
              <a:t>Online shopping is becoming trend nowadays. People like online shopping compared to the traditional way to save their money and time.</a:t>
            </a:r>
          </a:p>
          <a:p>
            <a:pPr algn="just">
              <a:buFont typeface="Arial" panose="020B0604020202020204" pitchFamily="34" charset="0"/>
              <a:buChar char="•"/>
            </a:pPr>
            <a:r>
              <a:rPr lang="en-US" sz="2000" dirty="0" err="1"/>
              <a:t>BakersVilla</a:t>
            </a:r>
            <a:r>
              <a:rPr lang="en-US" sz="2000" dirty="0"/>
              <a:t> is an online bakery ordering system where various types of cakes are the main product to sell online.</a:t>
            </a:r>
          </a:p>
          <a:p>
            <a:pPr algn="just">
              <a:buFont typeface="Arial" panose="020B0604020202020204" pitchFamily="34" charset="0"/>
              <a:buChar char="•"/>
            </a:pPr>
            <a:r>
              <a:rPr lang="en-US" sz="2000" dirty="0"/>
              <a:t>This allows customer to check for different bakery items available at the online shop and then purchase online. The project provides a list of bakery products displayed online in various categories. The user may browse through these items. If the user wants to purchase any product(s), he/she may add it to his shopping cart.</a:t>
            </a:r>
          </a:p>
          <a:p>
            <a:pPr algn="just">
              <a:buFont typeface="Arial" panose="020B0604020202020204" pitchFamily="34" charset="0"/>
              <a:buChar char="•"/>
            </a:pPr>
            <a:r>
              <a:rPr lang="en-US" sz="2000" dirty="0"/>
              <a:t>It provides customers online shopping facilities from their homes. Usually, the customer will be asked to fill a very short and simple form containing information about shipping address and other details, etc.</a:t>
            </a:r>
          </a:p>
          <a:p>
            <a:pPr algn="just">
              <a:buFont typeface="Arial" panose="020B0604020202020204" pitchFamily="34" charset="0"/>
              <a:buChar char="•"/>
            </a:pPr>
            <a:r>
              <a:rPr lang="en-US" sz="2000" dirty="0"/>
              <a:t>A customer can sign up for free, log in to his / her account can browse items of his / her own interest, and can view prices and other details of selected items.</a:t>
            </a:r>
          </a:p>
          <a:p>
            <a:pPr algn="just">
              <a:buFont typeface="Arial" panose="020B0604020202020204" pitchFamily="34" charset="0"/>
              <a:buChar char="•"/>
            </a:pPr>
            <a:r>
              <a:rPr lang="en-US" sz="2000" dirty="0"/>
              <a:t>This website project will be developed using PHP as the front end and SQL Server as a back-end.</a:t>
            </a:r>
          </a:p>
        </p:txBody>
      </p:sp>
    </p:spTree>
    <p:extLst>
      <p:ext uri="{BB962C8B-B14F-4D97-AF65-F5344CB8AC3E}">
        <p14:creationId xmlns:p14="http://schemas.microsoft.com/office/powerpoint/2010/main" val="2234848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Problem Statement</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a:bodyPr>
          <a:lstStyle/>
          <a:p>
            <a:pPr algn="just">
              <a:buFont typeface="Arial" panose="020B0604020202020204" pitchFamily="34" charset="0"/>
              <a:buChar char="•"/>
            </a:pPr>
            <a:r>
              <a:rPr lang="en-US" sz="2000" dirty="0"/>
              <a:t>Customers visits Bakery shops physically which requires an ample amount of time which increase hassle which is faced by customers as well as staff of the bakery and reduces the efficiency of the sales.</a:t>
            </a:r>
          </a:p>
          <a:p>
            <a:pPr algn="just">
              <a:buFont typeface="Arial" panose="020B0604020202020204" pitchFamily="34" charset="0"/>
              <a:buChar char="•"/>
            </a:pPr>
            <a:r>
              <a:rPr lang="en-US" sz="2000" dirty="0"/>
              <a:t>Shopkeeper has to invest a large amount of money to build a bakery before they can start selling.</a:t>
            </a:r>
          </a:p>
          <a:p>
            <a:pPr algn="just">
              <a:buFont typeface="Arial" panose="020B0604020202020204" pitchFamily="34" charset="0"/>
              <a:buChar char="•"/>
            </a:pPr>
            <a:r>
              <a:rPr lang="en-US" sz="2000" dirty="0"/>
              <a:t>Manually managing bakery is difficult and requires a lot of skill.</a:t>
            </a:r>
          </a:p>
          <a:p>
            <a:pPr algn="just">
              <a:buFont typeface="Arial" panose="020B0604020202020204" pitchFamily="34" charset="0"/>
              <a:buChar char="•"/>
            </a:pPr>
            <a:r>
              <a:rPr lang="en-US" sz="2000" dirty="0"/>
              <a:t>Online bakery solves that problem for everyone who has a device which supports a web browser and have an internet connection.</a:t>
            </a:r>
          </a:p>
          <a:p>
            <a:pPr algn="just">
              <a:buFont typeface="Arial" panose="020B0604020202020204" pitchFamily="34" charset="0"/>
              <a:buChar char="•"/>
            </a:pPr>
            <a:r>
              <a:rPr lang="en-US" sz="2000" dirty="0"/>
              <a:t>As online websites and systems are getting an increase in popularity in this modern era the shopkeeper and customer will find it much easier and relaxing to use this system.</a:t>
            </a:r>
          </a:p>
        </p:txBody>
      </p:sp>
    </p:spTree>
    <p:extLst>
      <p:ext uri="{BB962C8B-B14F-4D97-AF65-F5344CB8AC3E}">
        <p14:creationId xmlns:p14="http://schemas.microsoft.com/office/powerpoint/2010/main" val="226704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Drawbacks of Existing System</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a:bodyPr>
          <a:lstStyle/>
          <a:p>
            <a:pPr algn="just">
              <a:buFont typeface="Arial" panose="020B0604020202020204" pitchFamily="34" charset="0"/>
              <a:buChar char="•"/>
            </a:pPr>
            <a:r>
              <a:rPr lang="en-US" sz="2000" dirty="0"/>
              <a:t>Keeping record of all customers is a very tedious job.</a:t>
            </a:r>
          </a:p>
          <a:p>
            <a:pPr algn="just">
              <a:buFont typeface="Arial" panose="020B0604020202020204" pitchFamily="34" charset="0"/>
              <a:buChar char="•"/>
            </a:pPr>
            <a:r>
              <a:rPr lang="en-US" sz="2000" dirty="0"/>
              <a:t>Searching a particular record is tedious because it involved searching all entries which requires more time.</a:t>
            </a:r>
          </a:p>
          <a:p>
            <a:pPr algn="just">
              <a:buFont typeface="Arial" panose="020B0604020202020204" pitchFamily="34" charset="0"/>
              <a:buChar char="•"/>
            </a:pPr>
            <a:r>
              <a:rPr lang="en-US" sz="2000" dirty="0"/>
              <a:t>Manual system is difficult and time consuming.</a:t>
            </a:r>
          </a:p>
          <a:p>
            <a:pPr algn="just">
              <a:buFont typeface="Arial" panose="020B0604020202020204" pitchFamily="34" charset="0"/>
              <a:buChar char="•"/>
            </a:pPr>
            <a:r>
              <a:rPr lang="en-US" sz="2000" dirty="0"/>
              <a:t>Human errors are more.</a:t>
            </a:r>
          </a:p>
          <a:p>
            <a:pPr algn="just">
              <a:buFont typeface="Arial" panose="020B0604020202020204" pitchFamily="34" charset="0"/>
              <a:buChar char="•"/>
            </a:pPr>
            <a:r>
              <a:rPr lang="en-US" sz="2000" dirty="0"/>
              <a:t>Requires skill and capital to start a Bakery.</a:t>
            </a:r>
          </a:p>
        </p:txBody>
      </p:sp>
    </p:spTree>
    <p:extLst>
      <p:ext uri="{BB962C8B-B14F-4D97-AF65-F5344CB8AC3E}">
        <p14:creationId xmlns:p14="http://schemas.microsoft.com/office/powerpoint/2010/main" val="1893386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Proposed System</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fontScale="85000" lnSpcReduction="10000"/>
          </a:bodyPr>
          <a:lstStyle/>
          <a:p>
            <a:pPr algn="just">
              <a:buFont typeface="Arial" panose="020B0604020202020204" pitchFamily="34" charset="0"/>
              <a:buChar char="•"/>
            </a:pPr>
            <a:r>
              <a:rPr lang="en-US" sz="2000" dirty="0"/>
              <a:t>This system provides an interactive interface through which a user can interact with different areas of application easily.</a:t>
            </a:r>
          </a:p>
          <a:p>
            <a:pPr algn="just">
              <a:buFont typeface="Arial" panose="020B0604020202020204" pitchFamily="34" charset="0"/>
              <a:buChar char="•"/>
            </a:pPr>
            <a:r>
              <a:rPr lang="en-US" sz="2000" dirty="0"/>
              <a:t>Authorization system of an online system is one of important feature without an effective authorization mechanism.</a:t>
            </a:r>
          </a:p>
          <a:p>
            <a:pPr algn="just">
              <a:buFont typeface="Arial" panose="020B0604020202020204" pitchFamily="34" charset="0"/>
              <a:buChar char="•"/>
            </a:pPr>
            <a:r>
              <a:rPr lang="en-US" sz="2000" dirty="0"/>
              <a:t>Searching products is more convenient.</a:t>
            </a:r>
          </a:p>
          <a:p>
            <a:pPr algn="just">
              <a:buFont typeface="Arial" panose="020B0604020202020204" pitchFamily="34" charset="0"/>
              <a:buChar char="•"/>
            </a:pPr>
            <a:r>
              <a:rPr lang="en-US" sz="2000" dirty="0"/>
              <a:t>System will maintain the information of customer such as customer Id, customer name, Email.</a:t>
            </a:r>
          </a:p>
          <a:p>
            <a:pPr algn="just">
              <a:buFont typeface="Arial" panose="020B0604020202020204" pitchFamily="34" charset="0"/>
              <a:buChar char="•"/>
            </a:pPr>
            <a:r>
              <a:rPr lang="en-US" sz="2000" dirty="0"/>
              <a:t>System will maintain the information of products such as product details, product price, and quantity.</a:t>
            </a:r>
          </a:p>
          <a:p>
            <a:pPr algn="just">
              <a:buFont typeface="Arial" panose="020B0604020202020204" pitchFamily="34" charset="0"/>
              <a:buChar char="•"/>
            </a:pPr>
            <a:r>
              <a:rPr lang="en-US" sz="2000" dirty="0"/>
              <a:t>System provides an interface to shopkeeper to sell his products without an extra cost.</a:t>
            </a:r>
          </a:p>
          <a:p>
            <a:pPr algn="just">
              <a:buFont typeface="Arial" panose="020B0604020202020204" pitchFamily="34" charset="0"/>
              <a:buChar char="•"/>
            </a:pPr>
            <a:r>
              <a:rPr lang="en-US" sz="2000" dirty="0"/>
              <a:t>Current records can be matched with the previous records which improves management of records.  </a:t>
            </a:r>
          </a:p>
          <a:p>
            <a:pPr algn="just">
              <a:buFont typeface="Arial" panose="020B0604020202020204" pitchFamily="34" charset="0"/>
              <a:buChar char="•"/>
            </a:pPr>
            <a:r>
              <a:rPr lang="en-US" sz="2000" dirty="0"/>
              <a:t>When searching a product, customer can always search for the best deal available thus benefitting customer.</a:t>
            </a:r>
          </a:p>
          <a:p>
            <a:pPr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40438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Hardware &amp; Software Requirements</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a:bodyPr>
          <a:lstStyle/>
          <a:p>
            <a:pPr algn="just">
              <a:buFont typeface="Arial" panose="020B0604020202020204" pitchFamily="34" charset="0"/>
              <a:buChar char="•"/>
            </a:pPr>
            <a:r>
              <a:rPr lang="en-US" sz="2000" b="1" dirty="0"/>
              <a:t>Processor</a:t>
            </a:r>
            <a:r>
              <a:rPr lang="en-US" sz="2000" dirty="0"/>
              <a:t> : Intel i3 8th Gen or Ryzen 3</a:t>
            </a:r>
          </a:p>
          <a:p>
            <a:pPr algn="just">
              <a:buFont typeface="Arial" panose="020B0604020202020204" pitchFamily="34" charset="0"/>
              <a:buChar char="•"/>
            </a:pPr>
            <a:r>
              <a:rPr lang="en-US" sz="2000" b="1" dirty="0"/>
              <a:t>RAM</a:t>
            </a:r>
            <a:r>
              <a:rPr lang="en-US" sz="2000" dirty="0"/>
              <a:t> : 4 GB or more</a:t>
            </a:r>
          </a:p>
          <a:p>
            <a:pPr algn="just">
              <a:buFont typeface="Arial" panose="020B0604020202020204" pitchFamily="34" charset="0"/>
              <a:buChar char="•"/>
            </a:pPr>
            <a:r>
              <a:rPr lang="en-US" sz="2000" b="1" dirty="0"/>
              <a:t>Storage</a:t>
            </a:r>
            <a:r>
              <a:rPr lang="en-US" sz="2000" dirty="0"/>
              <a:t> : No storage is required as this is an online website</a:t>
            </a:r>
          </a:p>
          <a:p>
            <a:pPr algn="just">
              <a:buFont typeface="Arial" panose="020B0604020202020204" pitchFamily="34" charset="0"/>
              <a:buChar char="•"/>
            </a:pPr>
            <a:r>
              <a:rPr lang="en-US" sz="2000" b="1" dirty="0"/>
              <a:t>Operating System </a:t>
            </a:r>
            <a:r>
              <a:rPr lang="en-US" sz="2000" dirty="0"/>
              <a:t>: Windows, Linux, Mac OS, etc.</a:t>
            </a:r>
          </a:p>
        </p:txBody>
      </p:sp>
    </p:spTree>
    <p:extLst>
      <p:ext uri="{BB962C8B-B14F-4D97-AF65-F5344CB8AC3E}">
        <p14:creationId xmlns:p14="http://schemas.microsoft.com/office/powerpoint/2010/main" val="163213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98C4-7D33-413E-AFAA-554931188DA4}"/>
              </a:ext>
            </a:extLst>
          </p:cNvPr>
          <p:cNvSpPr>
            <a:spLocks noGrp="1"/>
          </p:cNvSpPr>
          <p:nvPr>
            <p:ph type="title"/>
          </p:nvPr>
        </p:nvSpPr>
        <p:spPr>
          <a:xfrm>
            <a:off x="1066800" y="552947"/>
            <a:ext cx="10058400" cy="854512"/>
          </a:xfrm>
        </p:spPr>
        <p:txBody>
          <a:bodyPr/>
          <a:lstStyle/>
          <a:p>
            <a:pPr algn="ctr"/>
            <a:r>
              <a:rPr lang="en-IN" dirty="0"/>
              <a:t>Tools Used</a:t>
            </a:r>
          </a:p>
        </p:txBody>
      </p:sp>
      <p:sp>
        <p:nvSpPr>
          <p:cNvPr id="3" name="Content Placeholder 2">
            <a:extLst>
              <a:ext uri="{FF2B5EF4-FFF2-40B4-BE49-F238E27FC236}">
                <a16:creationId xmlns:a16="http://schemas.microsoft.com/office/drawing/2014/main" id="{CCBFEE48-27E0-42B2-95BF-60C1294C2EF1}"/>
              </a:ext>
            </a:extLst>
          </p:cNvPr>
          <p:cNvSpPr>
            <a:spLocks noGrp="1"/>
          </p:cNvSpPr>
          <p:nvPr>
            <p:ph idx="1"/>
          </p:nvPr>
        </p:nvSpPr>
        <p:spPr>
          <a:xfrm>
            <a:off x="1066800" y="1497106"/>
            <a:ext cx="10058400" cy="4455638"/>
          </a:xfrm>
        </p:spPr>
        <p:txBody>
          <a:bodyPr>
            <a:normAutofit/>
          </a:bodyPr>
          <a:lstStyle/>
          <a:p>
            <a:pPr marL="457200" indent="-457200" algn="just">
              <a:buFont typeface="+mj-lt"/>
              <a:buAutoNum type="arabicPeriod"/>
            </a:pPr>
            <a:r>
              <a:rPr lang="en-US" sz="2000" b="1" dirty="0"/>
              <a:t>Languages :</a:t>
            </a:r>
          </a:p>
          <a:p>
            <a:pPr lvl="1" algn="just">
              <a:buFont typeface="Arial" panose="020B0604020202020204" pitchFamily="34" charset="0"/>
              <a:buChar char="•"/>
            </a:pPr>
            <a:r>
              <a:rPr lang="en-US" sz="1800" dirty="0"/>
              <a:t>PostgreSQL</a:t>
            </a:r>
          </a:p>
          <a:p>
            <a:pPr lvl="1" algn="just">
              <a:buFont typeface="Arial" panose="020B0604020202020204" pitchFamily="34" charset="0"/>
              <a:buChar char="•"/>
            </a:pPr>
            <a:r>
              <a:rPr lang="en-US" sz="1800" dirty="0"/>
              <a:t>PHP</a:t>
            </a:r>
          </a:p>
          <a:p>
            <a:pPr lvl="1" algn="just">
              <a:buFont typeface="Arial" panose="020B0604020202020204" pitchFamily="34" charset="0"/>
              <a:buChar char="•"/>
            </a:pPr>
            <a:r>
              <a:rPr lang="en-US" sz="1800" dirty="0"/>
              <a:t>HTML</a:t>
            </a:r>
          </a:p>
          <a:p>
            <a:pPr lvl="1" algn="just">
              <a:buFont typeface="Arial" panose="020B0604020202020204" pitchFamily="34" charset="0"/>
              <a:buChar char="•"/>
            </a:pPr>
            <a:r>
              <a:rPr lang="en-US" sz="1800" dirty="0"/>
              <a:t>CSS</a:t>
            </a:r>
          </a:p>
          <a:p>
            <a:pPr lvl="1" algn="just">
              <a:buFont typeface="Arial" panose="020B0604020202020204" pitchFamily="34" charset="0"/>
              <a:buChar char="•"/>
            </a:pPr>
            <a:r>
              <a:rPr lang="en-US" sz="1800" dirty="0"/>
              <a:t>JS</a:t>
            </a:r>
          </a:p>
          <a:p>
            <a:pPr marL="457200" indent="-457200" algn="just">
              <a:buFont typeface="+mj-lt"/>
              <a:buAutoNum type="arabicPeriod"/>
            </a:pPr>
            <a:r>
              <a:rPr lang="en-US" sz="2000" b="1" dirty="0"/>
              <a:t>Software :</a:t>
            </a:r>
          </a:p>
          <a:p>
            <a:pPr lvl="1" algn="just">
              <a:buFont typeface="Arial" panose="020B0604020202020204" pitchFamily="34" charset="0"/>
              <a:buChar char="•"/>
            </a:pPr>
            <a:r>
              <a:rPr lang="en-US" sz="1800" dirty="0"/>
              <a:t>VS Code</a:t>
            </a:r>
          </a:p>
          <a:p>
            <a:pPr lvl="1" algn="just">
              <a:buFont typeface="Arial" panose="020B0604020202020204" pitchFamily="34" charset="0"/>
              <a:buChar char="•"/>
            </a:pPr>
            <a:r>
              <a:rPr lang="en-US" sz="1800" dirty="0"/>
              <a:t>Chrome</a:t>
            </a:r>
          </a:p>
          <a:p>
            <a:pPr lvl="1" algn="just">
              <a:buFont typeface="Arial" panose="020B0604020202020204" pitchFamily="34" charset="0"/>
              <a:buChar char="•"/>
            </a:pPr>
            <a:r>
              <a:rPr lang="en-US" sz="1800" dirty="0"/>
              <a:t>Git &amp; </a:t>
            </a:r>
            <a:r>
              <a:rPr lang="en-US" sz="1800" dirty="0" err="1"/>
              <a:t>Github</a:t>
            </a:r>
            <a:endParaRPr lang="en-US" sz="1800" dirty="0"/>
          </a:p>
        </p:txBody>
      </p:sp>
    </p:spTree>
    <p:extLst>
      <p:ext uri="{BB962C8B-B14F-4D97-AF65-F5344CB8AC3E}">
        <p14:creationId xmlns:p14="http://schemas.microsoft.com/office/powerpoint/2010/main" val="11579244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92E9E5-79AF-4029-8FCA-9C327D54FD8F}">
  <ds:schemaRefs>
    <ds:schemaRef ds:uri="16c05727-aa75-4e4a-9b5f-8a80a1165891"/>
    <ds:schemaRef ds:uri="http://purl.org/dc/terms/"/>
    <ds:schemaRef ds:uri="71af3243-3dd4-4a8d-8c0d-dd76da1f02a5"/>
    <ds:schemaRef ds:uri="http://www.w3.org/XML/1998/namespace"/>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9927E4-E194-47BE-91C2-B87D50CF5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{16C6A8C7-6C51-412D-B4BF-5B45BA102FA3}tf56410444_win32</Template>
  <TotalTime>479</TotalTime>
  <Words>1358</Words>
  <Application>Microsoft Office PowerPoint</Application>
  <PresentationFormat>Widescreen</PresentationFormat>
  <Paragraphs>146</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Avenir Next LT Pro</vt:lpstr>
      <vt:lpstr>Avenir Next LT Pro Light</vt:lpstr>
      <vt:lpstr>Garamond</vt:lpstr>
      <vt:lpstr>SavonVTI</vt:lpstr>
      <vt:lpstr>Bakersvilla An online bakery management system</vt:lpstr>
      <vt:lpstr>Project Timeline</vt:lpstr>
      <vt:lpstr>PowerPoint Presentation</vt:lpstr>
      <vt:lpstr>Introduction</vt:lpstr>
      <vt:lpstr>Problem Statement</vt:lpstr>
      <vt:lpstr>Drawbacks of Existing System</vt:lpstr>
      <vt:lpstr>Proposed System</vt:lpstr>
      <vt:lpstr>Hardware &amp; Software Requirements</vt:lpstr>
      <vt:lpstr>Tools Used</vt:lpstr>
      <vt:lpstr>System Modules</vt:lpstr>
      <vt:lpstr>E-R Diagram</vt:lpstr>
      <vt:lpstr>Class Diagram</vt:lpstr>
      <vt:lpstr>Use Case Diagram</vt:lpstr>
      <vt:lpstr>Sequence Diagram for User</vt:lpstr>
      <vt:lpstr>Sequence Diagram for Admin</vt:lpstr>
      <vt:lpstr>PowerPoint Presentation</vt:lpstr>
      <vt:lpstr>Component Diagram</vt:lpstr>
      <vt:lpstr>Deployment Diagram</vt:lpstr>
      <vt:lpstr>Registration Screen</vt:lpstr>
      <vt:lpstr>Login Screen</vt:lpstr>
      <vt:lpstr>Product Screen</vt:lpstr>
      <vt:lpstr>Cart Screen</vt:lpstr>
      <vt:lpstr>Bill Screen</vt:lpstr>
      <vt:lpstr>Feedback Screen</vt:lpstr>
      <vt:lpstr>Advantages</vt:lpstr>
      <vt:lpstr>Disadvantages</vt:lpstr>
      <vt:lpstr>Applications</vt:lpstr>
      <vt:lpstr>Future Scope</vt:lpstr>
      <vt:lpstr>Conclusion</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anant dubey</dc:creator>
  <cp:lastModifiedBy>anant dubey</cp:lastModifiedBy>
  <cp:revision>16</cp:revision>
  <cp:lastPrinted>2022-06-20T16:37:50Z</cp:lastPrinted>
  <dcterms:created xsi:type="dcterms:W3CDTF">2022-06-20T08:03:50Z</dcterms:created>
  <dcterms:modified xsi:type="dcterms:W3CDTF">2022-06-20T18:38:02Z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